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89" r:id="rId4"/>
    <p:sldId id="290" r:id="rId5"/>
    <p:sldId id="266" r:id="rId6"/>
    <p:sldId id="268" r:id="rId7"/>
    <p:sldId id="284" r:id="rId8"/>
    <p:sldId id="283" r:id="rId9"/>
    <p:sldId id="281" r:id="rId10"/>
    <p:sldId id="285" r:id="rId11"/>
    <p:sldId id="291" r:id="rId12"/>
    <p:sldId id="273" r:id="rId13"/>
    <p:sldId id="269" r:id="rId14"/>
    <p:sldId id="28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 Pavel" initials="MP" lastIdx="1" clrIdx="0"/>
  <p:cmAuthor id="1" name="Sergey" initials="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2" autoAdjust="0"/>
    <p:restoredTop sz="88908" autoAdjust="0"/>
  </p:normalViewPr>
  <p:slideViewPr>
    <p:cSldViewPr>
      <p:cViewPr>
        <p:scale>
          <a:sx n="63" d="100"/>
          <a:sy n="63" d="100"/>
        </p:scale>
        <p:origin x="-107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F3AC-C9DF-4EC3-838D-060AEC3C2AA6}" type="datetimeFigureOut">
              <a:rPr lang="de-DE" smtClean="0"/>
              <a:pPr/>
              <a:t>12.12.2011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86EA-64A4-44EC-B7F9-24AF3A5F854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A2F89-8D52-48BF-9598-5D6674FDD6A2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CF396-2166-41DD-9CD0-2BDAB5257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CF396-2166-41DD-9CD0-2BDAB5257F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5EB1-63A0-4D93-9CB6-A36BB65012C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D92F2-CC6C-45BD-99F2-433F670FC9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5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3.png"/><Relationship Id="rId5" Type="http://schemas.openxmlformats.org/officeDocument/2006/relationships/image" Target="../media/image23.png"/><Relationship Id="rId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56.pn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29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png"/><Relationship Id="rId11" Type="http://schemas.openxmlformats.org/officeDocument/2006/relationships/image" Target="../media/image28.png"/><Relationship Id="rId5" Type="http://schemas.openxmlformats.org/officeDocument/2006/relationships/image" Target="../media/image31.png"/><Relationship Id="rId10" Type="http://schemas.openxmlformats.org/officeDocument/2006/relationships/image" Target="../media/image35.png"/><Relationship Id="rId4" Type="http://schemas.openxmlformats.org/officeDocument/2006/relationships/image" Target="../media/image23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Reaction-diffusion equations with spatially distributed hysteresis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632848" cy="252028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Pavel</a:t>
            </a:r>
            <a:r>
              <a:rPr lang="en-US" sz="2400" dirty="0" smtClean="0">
                <a:solidFill>
                  <a:schemeClr val="tx1"/>
                </a:solidFill>
              </a:rPr>
              <a:t> Gurevich, Sergey </a:t>
            </a:r>
            <a:r>
              <a:rPr lang="en-US" sz="2400" dirty="0" err="1" smtClean="0">
                <a:solidFill>
                  <a:schemeClr val="tx1"/>
                </a:solidFill>
              </a:rPr>
              <a:t>Tikhomirov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i="1" dirty="0" smtClean="0">
                <a:solidFill>
                  <a:schemeClr val="tx1"/>
                </a:solidFill>
              </a:rPr>
              <a:t>Free University of Berlin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Roman </a:t>
            </a:r>
            <a:r>
              <a:rPr lang="en-US" sz="2400" dirty="0" err="1" smtClean="0">
                <a:solidFill>
                  <a:schemeClr val="tx1"/>
                </a:solidFill>
              </a:rPr>
              <a:t>Shamin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2400" i="1" dirty="0" err="1" smtClean="0">
                <a:solidFill>
                  <a:schemeClr val="tx1"/>
                </a:solidFill>
              </a:rPr>
              <a:t>Shirshov</a:t>
            </a:r>
            <a:r>
              <a:rPr lang="en-US" sz="2400" i="1" dirty="0" smtClean="0">
                <a:solidFill>
                  <a:schemeClr val="tx1"/>
                </a:solidFill>
              </a:rPr>
              <a:t> Institute of </a:t>
            </a:r>
            <a:r>
              <a:rPr lang="en-US" sz="2400" i="1" dirty="0" err="1" smtClean="0">
                <a:solidFill>
                  <a:schemeClr val="tx1"/>
                </a:solidFill>
              </a:rPr>
              <a:t>Oceanology</a:t>
            </a:r>
            <a:r>
              <a:rPr lang="en-US" sz="2400" i="1" dirty="0" smtClean="0">
                <a:solidFill>
                  <a:schemeClr val="tx1"/>
                </a:solidFill>
              </a:rPr>
              <a:t>, RAS, Moscow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11760" y="6093296"/>
            <a:ext cx="43204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Wittenberg,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December 12, 2011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1" descr="confo-new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2380" y="5517232"/>
            <a:ext cx="1591445" cy="526865"/>
          </a:xfrm>
          <a:prstGeom prst="rect">
            <a:avLst/>
          </a:prstGeom>
          <a:noFill/>
        </p:spPr>
      </p:pic>
      <p:pic>
        <p:nvPicPr>
          <p:cNvPr id="8" name="Рисунок 2" descr="sfb910-logo-mit-hintergrund-431x590px-rgb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798564" y="5442638"/>
            <a:ext cx="437497" cy="598895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5373216"/>
            <a:ext cx="13705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5616624" cy="7060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Existence: sketch of proof</a:t>
            </a:r>
            <a:endParaRPr lang="en-US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052736"/>
            <a:ext cx="6768752" cy="38010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Fix pattern: continuous  functions 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Define:              according to the picture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Solve: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            determines hysteresis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u</a:t>
            </a:r>
            <a:r>
              <a:rPr lang="en-US" sz="2400" dirty="0" smtClean="0"/>
              <a:t>), hence</a:t>
            </a:r>
            <a:br>
              <a:rPr lang="en-US" sz="2400" dirty="0" smtClean="0"/>
            </a:br>
            <a:r>
              <a:rPr lang="en-US" sz="2400" dirty="0" smtClean="0"/>
              <a:t>new hysteresis pattern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New topology </a:t>
            </a:r>
            <a:r>
              <a:rPr lang="en-US" sz="2400" b="1" i="1" dirty="0" smtClean="0"/>
              <a:t>coincides</a:t>
            </a:r>
            <a:r>
              <a:rPr lang="en-US" sz="2400" dirty="0" smtClean="0"/>
              <a:t> with the original one for small </a:t>
            </a:r>
            <a:r>
              <a:rPr lang="en-US" sz="2400" i="1" dirty="0" smtClean="0"/>
              <a:t>T</a:t>
            </a:r>
            <a:r>
              <a:rPr lang="en-US" sz="2400" dirty="0" smtClean="0"/>
              <a:t>. The map</a:t>
            </a:r>
            <a:br>
              <a:rPr lang="en-US" sz="2400" dirty="0" smtClean="0"/>
            </a:br>
            <a:r>
              <a:rPr lang="en-US" sz="2400" dirty="0" smtClean="0"/>
              <a:t>is continuous and compact in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err="1" smtClean="0"/>
              <a:t>Schauder</a:t>
            </a:r>
            <a:r>
              <a:rPr lang="en-US" sz="2400" dirty="0" smtClean="0"/>
              <a:t> fixed-point theorem</a:t>
            </a:r>
          </a:p>
        </p:txBody>
      </p:sp>
      <p:pic>
        <p:nvPicPr>
          <p:cNvPr id="3085" name="Picture 13" descr="C:\Users\Mr Pavel\Desktop\regular-pattern-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775" y="2852936"/>
            <a:ext cx="2282825" cy="2643188"/>
          </a:xfrm>
          <a:prstGeom prst="rect">
            <a:avLst/>
          </a:prstGeom>
          <a:noFill/>
        </p:spPr>
      </p:pic>
      <p:pic>
        <p:nvPicPr>
          <p:cNvPr id="3083" name="Picture 11" descr="C:\Users\Mr Pavel\Desktop\regular-pattern-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0375" y="260648"/>
            <a:ext cx="2282825" cy="2609850"/>
          </a:xfrm>
          <a:prstGeom prst="rect">
            <a:avLst/>
          </a:prstGeom>
          <a:noFill/>
        </p:spPr>
      </p:pic>
      <p:pic>
        <p:nvPicPr>
          <p:cNvPr id="5122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172688"/>
            <a:ext cx="517525" cy="284163"/>
          </a:xfrm>
          <a:prstGeom prst="rect">
            <a:avLst/>
          </a:prstGeom>
          <a:noFill/>
        </p:spPr>
      </p:pic>
      <p:pic>
        <p:nvPicPr>
          <p:cNvPr id="5123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11632" y="1604736"/>
            <a:ext cx="738188" cy="268287"/>
          </a:xfrm>
          <a:prstGeom prst="rect">
            <a:avLst/>
          </a:prstGeom>
          <a:noFill/>
        </p:spPr>
      </p:pic>
      <p:pic>
        <p:nvPicPr>
          <p:cNvPr id="5124" name="Picture 4" descr="C:\Users\Mr Pavel\Desktop\График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1656" y="2048816"/>
            <a:ext cx="2743200" cy="268287"/>
          </a:xfrm>
          <a:prstGeom prst="rect">
            <a:avLst/>
          </a:prstGeom>
          <a:noFill/>
        </p:spPr>
      </p:pic>
      <p:pic>
        <p:nvPicPr>
          <p:cNvPr id="5125" name="Picture 5" descr="C:\Users\Mr Pavel\Desktop\График1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9616" y="2492896"/>
            <a:ext cx="738187" cy="268288"/>
          </a:xfrm>
          <a:prstGeom prst="rect">
            <a:avLst/>
          </a:prstGeom>
          <a:noFill/>
        </p:spPr>
      </p:pic>
      <p:pic>
        <p:nvPicPr>
          <p:cNvPr id="5126" name="Picture 6" descr="C:\Users\Mr Pavel\Desktop\График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43816" y="2852752"/>
            <a:ext cx="1493838" cy="284163"/>
          </a:xfrm>
          <a:prstGeom prst="rect">
            <a:avLst/>
          </a:prstGeom>
          <a:noFill/>
        </p:spPr>
      </p:pic>
      <p:pic>
        <p:nvPicPr>
          <p:cNvPr id="5127" name="Picture 7" descr="C:\Users\Mr Pavel\Desktop\График1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23245" y="3664768"/>
            <a:ext cx="828675" cy="268288"/>
          </a:xfrm>
          <a:prstGeom prst="rect">
            <a:avLst/>
          </a:prstGeom>
          <a:noFill/>
        </p:spPr>
      </p:pic>
      <p:pic>
        <p:nvPicPr>
          <p:cNvPr id="5128" name="Picture 8" descr="C:\Users\Mr Pavel\Desktop\График1.BM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48120" y="4036841"/>
            <a:ext cx="788988" cy="26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416824" cy="105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Uniqueness: sketch of proof (1D)</a:t>
            </a:r>
            <a:endParaRPr lang="en-US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991756"/>
            <a:ext cx="8136904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lnSpc>
                <a:spcPct val="200000"/>
              </a:lnSpc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274320" lvl="1" indent="-274320">
              <a:lnSpc>
                <a:spcPct val="200000"/>
              </a:lnSpc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274320" lvl="1" indent="-274320">
              <a:lnSpc>
                <a:spcPct val="200000"/>
              </a:lnSpc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 </a:t>
            </a:r>
          </a:p>
          <a:p>
            <a:pPr marL="274320" lvl="1" indent="-274320">
              <a:lnSpc>
                <a:spcPct val="200000"/>
              </a:lnSpc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274320" lvl="1" indent="-274320">
              <a:lnSpc>
                <a:spcPct val="200000"/>
              </a:lnSpc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endParaRPr lang="en-US" sz="2800" dirty="0" smtClean="0"/>
          </a:p>
        </p:txBody>
      </p:sp>
      <p:pic>
        <p:nvPicPr>
          <p:cNvPr id="6147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598" y="2164632"/>
            <a:ext cx="4108450" cy="268288"/>
          </a:xfrm>
          <a:prstGeom prst="rect">
            <a:avLst/>
          </a:prstGeom>
          <a:noFill/>
        </p:spPr>
      </p:pic>
      <p:pic>
        <p:nvPicPr>
          <p:cNvPr id="6151" name="Picture 7" descr="C:\Users\Mr Pavel\Desktop\График1.BMP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851648" y="2972888"/>
            <a:ext cx="5519738" cy="297309"/>
          </a:xfrm>
          <a:prstGeom prst="rect">
            <a:avLst/>
          </a:prstGeom>
          <a:noFill/>
        </p:spPr>
      </p:pic>
      <p:pic>
        <p:nvPicPr>
          <p:cNvPr id="6152" name="Picture 8" descr="C:\Users\Mr Pavel\Desktop\График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821" y="3784905"/>
            <a:ext cx="3786187" cy="268287"/>
          </a:xfrm>
          <a:prstGeom prst="rect">
            <a:avLst/>
          </a:prstGeom>
          <a:noFill/>
        </p:spPr>
      </p:pic>
      <p:pic>
        <p:nvPicPr>
          <p:cNvPr id="4098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5712" y="1322388"/>
            <a:ext cx="6791326" cy="314325"/>
          </a:xfrm>
          <a:prstGeom prst="rect">
            <a:avLst/>
          </a:prstGeom>
          <a:noFill/>
        </p:spPr>
      </p:pic>
      <p:pic>
        <p:nvPicPr>
          <p:cNvPr id="4099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593160"/>
            <a:ext cx="5138737" cy="26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r Pavel\Desktop\1.bmp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9512" y="1556792"/>
            <a:ext cx="5774828" cy="2919412"/>
          </a:xfrm>
          <a:prstGeom prst="rect">
            <a:avLst/>
          </a:prstGeom>
          <a:noFill/>
        </p:spPr>
      </p:pic>
      <p:pic>
        <p:nvPicPr>
          <p:cNvPr id="2052" name="Picture 4" descr="C:\Users\Mr Pavel\Desktop\2.bmp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79925" y="1558640"/>
            <a:ext cx="5774828" cy="2919412"/>
          </a:xfrm>
          <a:prstGeom prst="rect">
            <a:avLst/>
          </a:prstGeom>
          <a:noFill/>
        </p:spPr>
      </p:pic>
      <p:pic>
        <p:nvPicPr>
          <p:cNvPr id="11" name="Picture 8" descr="C:\Users\Sergey.stikhomirov-nb\Downloads\multi-switch-z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02514" y="28064980"/>
            <a:ext cx="3881914" cy="995822"/>
          </a:xfrm>
          <a:prstGeom prst="rect">
            <a:avLst/>
          </a:prstGeom>
          <a:noFill/>
        </p:spPr>
      </p:pic>
      <p:pic>
        <p:nvPicPr>
          <p:cNvPr id="2054" name="Picture 6" descr="C:\Users\Mr Pavel\Desktop\3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677" y="1558640"/>
            <a:ext cx="5775326" cy="2919412"/>
          </a:xfrm>
          <a:prstGeom prst="rect">
            <a:avLst/>
          </a:prstGeom>
          <a:noFill/>
        </p:spPr>
      </p:pic>
      <p:pic>
        <p:nvPicPr>
          <p:cNvPr id="7" name="Picture 3" descr="D:\Sergey\Germany2011_2013\Talk_SFB_May20\CRD\hystColors.bmp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6156176" y="1560076"/>
            <a:ext cx="2482636" cy="1296144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Nontransversality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rattling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1052736"/>
            <a:ext cx="1895475" cy="26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51520" y="764704"/>
            <a:ext cx="8424936" cy="5904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H. Alt, 1986: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Questions: uniqueness, detachment, physical relevance</a:t>
            </a:r>
          </a:p>
          <a:p>
            <a:endParaRPr lang="en-US" sz="1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A. </a:t>
            </a:r>
            <a:r>
              <a:rPr lang="en-US" sz="2400" u="sng" dirty="0" err="1" smtClean="0"/>
              <a:t>Il’in</a:t>
            </a:r>
            <a:r>
              <a:rPr lang="en-US" sz="2400" u="sng" dirty="0" smtClean="0"/>
              <a:t>, 2011: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Questions: uniqueness, physical relevance</a:t>
            </a:r>
            <a:br>
              <a:rPr lang="en-US" sz="2400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u="sng" dirty="0" smtClean="0"/>
              <a:t>Regularization of hysteresis: </a:t>
            </a:r>
            <a:r>
              <a:rPr lang="en-US" sz="2400" u="sng" dirty="0" err="1" smtClean="0"/>
              <a:t>Preisach</a:t>
            </a:r>
            <a:r>
              <a:rPr lang="en-US" sz="2400" u="sng" dirty="0" smtClean="0"/>
              <a:t> or slow-fast dynamics?</a:t>
            </a:r>
          </a:p>
          <a:p>
            <a:endParaRPr lang="en-US" sz="28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Nontransversality</a:t>
            </a:r>
            <a:r>
              <a:rPr lang="en-US" sz="4000" dirty="0" smtClean="0"/>
              <a:t>: no rattling</a:t>
            </a:r>
            <a:endParaRPr lang="en-US" sz="4000" dirty="0"/>
          </a:p>
        </p:txBody>
      </p:sp>
      <p:pic>
        <p:nvPicPr>
          <p:cNvPr id="1026" name="Picture 2" descr="C:\Users\Mr Pavel\Desktop\rattle-no.BMP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11760" y="1268760"/>
            <a:ext cx="2770428" cy="1400565"/>
          </a:xfrm>
          <a:prstGeom prst="rect">
            <a:avLst/>
          </a:prstGeom>
          <a:noFill/>
        </p:spPr>
      </p:pic>
      <p:pic>
        <p:nvPicPr>
          <p:cNvPr id="12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3472624"/>
            <a:ext cx="1895475" cy="268288"/>
          </a:xfrm>
          <a:prstGeom prst="rect">
            <a:avLst/>
          </a:prstGeom>
          <a:noFill/>
        </p:spPr>
      </p:pic>
      <p:pic>
        <p:nvPicPr>
          <p:cNvPr id="15" name="Picture 2" descr="C:\Users\Mr Pavel\Desktop\rattle-no.BMP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399729" y="3872712"/>
            <a:ext cx="2736304" cy="1383314"/>
          </a:xfrm>
          <a:prstGeom prst="rect">
            <a:avLst/>
          </a:prstGeom>
          <a:noFill/>
        </p:spPr>
      </p:pic>
      <p:pic>
        <p:nvPicPr>
          <p:cNvPr id="14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6480" y="872624"/>
            <a:ext cx="4286250" cy="26828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409420" y="3369024"/>
            <a:ext cx="3810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is not valid on the threshold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9712" y="2204864"/>
            <a:ext cx="5112568" cy="15841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Thank you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for your attention!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272808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Example: metabolic processes </a:t>
            </a:r>
            <a:endParaRPr lang="en-US" dirty="0"/>
          </a:p>
        </p:txBody>
      </p:sp>
      <p:pic>
        <p:nvPicPr>
          <p:cNvPr id="25" name="Picture 4" descr="C:\Users\Mr Pavel\Desktop\h-bacteri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365104"/>
            <a:ext cx="3947174" cy="201622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7524328" y="2636912"/>
            <a:ext cx="1152127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nutrient, pH</a:t>
            </a:r>
            <a:endParaRPr lang="de-DE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88024" y="2636912"/>
            <a:ext cx="1512168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bacteria growth</a:t>
            </a:r>
            <a:endParaRPr lang="de-DE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69143" y="2348880"/>
            <a:ext cx="1089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the more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the better</a:t>
            </a:r>
            <a:endParaRPr lang="de-DE" sz="1600" dirty="0">
              <a:solidFill>
                <a:srgbClr val="C0000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10800000">
            <a:off x="6300194" y="2924944"/>
            <a:ext cx="12241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18808" y="2918708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Hysteresis </a:t>
            </a:r>
            <a:endParaRPr lang="de-DE" sz="16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112474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sv-SE" sz="2400" dirty="0" smtClean="0"/>
              <a:t>F. C. Hoppensteadt, W. Jäger, 1980: </a:t>
            </a:r>
            <a:br>
              <a:rPr lang="sv-SE" sz="2400" dirty="0" smtClean="0"/>
            </a:br>
            <a:r>
              <a:rPr lang="en-US" sz="2400" dirty="0" smtClean="0"/>
              <a:t>Colony of bacteria on a Petri plate with jelly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276872"/>
            <a:ext cx="417646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Прямоугольник 34"/>
          <p:cNvSpPr/>
          <p:nvPr/>
        </p:nvSpPr>
        <p:spPr>
          <a:xfrm>
            <a:off x="4644008" y="3573016"/>
            <a:ext cx="4176464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Прямоугольник 37"/>
          <p:cNvSpPr/>
          <p:nvPr/>
        </p:nvSpPr>
        <p:spPr>
          <a:xfrm>
            <a:off x="323528" y="2132857"/>
            <a:ext cx="45365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Density of bacteria</a:t>
            </a:r>
            <a:br>
              <a:rPr lang="en-US" sz="2400" dirty="0" smtClean="0"/>
            </a:br>
            <a:r>
              <a:rPr lang="en-US" sz="2400" dirty="0" smtClean="0"/>
              <a:t>   after growth has stopped: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40" name="Прямоугольник 39"/>
          <p:cNvSpPr/>
          <p:nvPr/>
        </p:nvSpPr>
        <p:spPr>
          <a:xfrm>
            <a:off x="4788024" y="3615407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</a:pPr>
            <a:r>
              <a:rPr lang="en-US" sz="2400" u="sng" dirty="0" smtClean="0"/>
              <a:t>Spatially distributed hysteresis</a:t>
            </a:r>
          </a:p>
        </p:txBody>
      </p:sp>
      <p:pic>
        <p:nvPicPr>
          <p:cNvPr id="16" name="Picture 15" descr="Bac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212976"/>
            <a:ext cx="3352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/>
      <p:bldP spid="30" grpId="0"/>
      <p:bldP spid="34" grpId="0" animBg="1"/>
      <p:bldP spid="35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Reaction-diffusion equations</a:t>
            </a:r>
            <a:endParaRPr lang="en-US" dirty="0"/>
          </a:p>
        </p:txBody>
      </p:sp>
      <p:pic>
        <p:nvPicPr>
          <p:cNvPr id="25" name="Picture 4" descr="C:\Users\Mr Pavel\Desktop\h-bacteri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42393"/>
            <a:ext cx="3947174" cy="2016224"/>
          </a:xfrm>
          <a:prstGeom prst="rect">
            <a:avLst/>
          </a:prstGeom>
          <a:noFill/>
        </p:spPr>
      </p:pic>
      <p:sp>
        <p:nvSpPr>
          <p:cNvPr id="35" name="Прямоугольник 34"/>
          <p:cNvSpPr/>
          <p:nvPr/>
        </p:nvSpPr>
        <p:spPr>
          <a:xfrm>
            <a:off x="4427984" y="938337"/>
            <a:ext cx="4392488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Прямоугольник 37"/>
          <p:cNvSpPr/>
          <p:nvPr/>
        </p:nvSpPr>
        <p:spPr>
          <a:xfrm>
            <a:off x="323528" y="4077072"/>
            <a:ext cx="4536504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  <a:p>
            <a:pPr marL="64008" indent="-228600">
              <a:spcBef>
                <a:spcPts val="50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716016" y="908720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</a:pPr>
            <a:r>
              <a:rPr lang="en-US" sz="2400" u="sng" dirty="0" smtClean="0"/>
              <a:t>Spatially distributed hysteresis </a:t>
            </a:r>
            <a:endParaRPr lang="en-US" sz="2400" i="1" u="sng" dirty="0" smtClean="0"/>
          </a:p>
        </p:txBody>
      </p:sp>
      <p:pic>
        <p:nvPicPr>
          <p:cNvPr id="8" name="Picture 2" descr="C:\Users\Mr Pavel\Desktop\bacteria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340768"/>
            <a:ext cx="3267075" cy="2124075"/>
          </a:xfrm>
          <a:prstGeom prst="rect">
            <a:avLst/>
          </a:prstGeom>
          <a:noFill/>
        </p:spPr>
      </p:pic>
      <p:pic>
        <p:nvPicPr>
          <p:cNvPr id="2050" name="Picture 2" descr="C:\Users\Mr Pavel\Desktop\constants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920" y="4182909"/>
            <a:ext cx="4002088" cy="244475"/>
          </a:xfrm>
          <a:prstGeom prst="rect">
            <a:avLst/>
          </a:prstGeom>
          <a:noFill/>
        </p:spPr>
      </p:pic>
      <p:pic>
        <p:nvPicPr>
          <p:cNvPr id="2051" name="Picture 3" descr="C:\Users\Mr Pavel\Desktop\bact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168" y="4614957"/>
            <a:ext cx="3319463" cy="268288"/>
          </a:xfrm>
          <a:prstGeom prst="rect">
            <a:avLst/>
          </a:prstGeom>
          <a:noFill/>
        </p:spPr>
      </p:pic>
      <p:pic>
        <p:nvPicPr>
          <p:cNvPr id="2052" name="Picture 4" descr="C:\Users\Mr Pavel\Desktop\u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5047005"/>
            <a:ext cx="2139950" cy="268288"/>
          </a:xfrm>
          <a:prstGeom prst="rect">
            <a:avLst/>
          </a:prstGeom>
          <a:noFill/>
        </p:spPr>
      </p:pic>
      <p:pic>
        <p:nvPicPr>
          <p:cNvPr id="2053" name="Picture 5" descr="C:\Users\Mr Pavel\Desktop\u2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568" y="5479053"/>
            <a:ext cx="2136776" cy="268288"/>
          </a:xfrm>
          <a:prstGeom prst="rect">
            <a:avLst/>
          </a:prstGeom>
          <a:noFill/>
        </p:spPr>
      </p:pic>
      <p:pic>
        <p:nvPicPr>
          <p:cNvPr id="2054" name="Picture 6" descr="C:\Users\Mr Pavel\Desktop\H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5911101"/>
            <a:ext cx="5565776" cy="268288"/>
          </a:xfrm>
          <a:prstGeom prst="rect">
            <a:avLst/>
          </a:prstGeom>
          <a:noFill/>
        </p:spPr>
      </p:pic>
      <p:pic>
        <p:nvPicPr>
          <p:cNvPr id="2055" name="Picture 7" descr="C:\Users\Mr Pavel\Desktop\u1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43922" y="3409950"/>
            <a:ext cx="179576" cy="150019"/>
          </a:xfrm>
          <a:prstGeom prst="rect">
            <a:avLst/>
          </a:prstGeom>
          <a:noFill/>
        </p:spPr>
      </p:pic>
      <p:pic>
        <p:nvPicPr>
          <p:cNvPr id="2056" name="Picture 8" descr="C:\Users\Mr Pavel\Desktop\u2.bm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56376" y="3409950"/>
            <a:ext cx="184596" cy="150019"/>
          </a:xfrm>
          <a:prstGeom prst="rect">
            <a:avLst/>
          </a:prstGeom>
          <a:noFill/>
        </p:spPr>
      </p:pic>
      <p:pic>
        <p:nvPicPr>
          <p:cNvPr id="17" name="Picture 9" descr="C:\Users\Mr Pavel\Desktop\H.bm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47455" y="1449244"/>
            <a:ext cx="104666" cy="11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0344"/>
          </a:xfrm>
        </p:spPr>
        <p:txBody>
          <a:bodyPr>
            <a:normAutofit/>
          </a:bodyPr>
          <a:lstStyle/>
          <a:p>
            <a:r>
              <a:rPr lang="en-US" dirty="0" smtClean="0"/>
              <a:t>Historical remarks</a:t>
            </a: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23528" y="692696"/>
            <a:ext cx="799288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sv-SE" sz="2400" u="sng" dirty="0" smtClean="0"/>
              <a:t>F. C. Hoppensteadt, W. Jäger, 1980, 1984</a:t>
            </a: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 </a:t>
            </a:r>
            <a:r>
              <a:rPr lang="sv-SE" sz="2400" i="1" dirty="0" smtClean="0"/>
              <a:t>numerical simulations </a:t>
            </a:r>
            <a:r>
              <a:rPr lang="en-US" sz="2400" dirty="0" smtClean="0"/>
              <a:t>(</a:t>
            </a:r>
            <a:r>
              <a:rPr lang="en-US" sz="2400" i="1" dirty="0" smtClean="0"/>
              <a:t>bacteria model</a:t>
            </a:r>
            <a:r>
              <a:rPr lang="en-US" sz="2400" dirty="0" smtClean="0"/>
              <a:t>)</a:t>
            </a:r>
            <a:endParaRPr lang="sv-SE" sz="2400" i="1" dirty="0" smtClean="0"/>
          </a:p>
          <a:p>
            <a:pPr marL="274320" lvl="1" indent="-274320">
              <a:spcBef>
                <a:spcPts val="600"/>
              </a:spcBef>
              <a:buSzPct val="73000"/>
              <a:buFont typeface="Arial" pitchFamily="34" charset="0"/>
              <a:buChar char="•"/>
            </a:pPr>
            <a:r>
              <a:rPr lang="en-US" sz="2400" u="sng" dirty="0" smtClean="0"/>
              <a:t> A. </a:t>
            </a:r>
            <a:r>
              <a:rPr lang="en-US" sz="2400" u="sng" dirty="0" err="1" smtClean="0"/>
              <a:t>Marciniak-Czochra</a:t>
            </a:r>
            <a:r>
              <a:rPr lang="en-US" sz="2400" u="sng" dirty="0" smtClean="0"/>
              <a:t>, 2006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sv-SE" sz="2400" i="1" dirty="0" smtClean="0"/>
              <a:t>numerical simulations </a:t>
            </a:r>
            <a:r>
              <a:rPr lang="en-US" sz="2400" dirty="0" smtClean="0"/>
              <a:t>(</a:t>
            </a:r>
            <a:r>
              <a:rPr lang="en-US" sz="2400" i="1" dirty="0" smtClean="0"/>
              <a:t>developmental biology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u="sng" dirty="0" smtClean="0"/>
              <a:t>A. </a:t>
            </a:r>
            <a:r>
              <a:rPr lang="en-US" sz="2400" u="sng" dirty="0" err="1" smtClean="0"/>
              <a:t>Visintin</a:t>
            </a:r>
            <a:r>
              <a:rPr lang="en-US" sz="2400" u="sng" dirty="0" smtClean="0"/>
              <a:t>, 1986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i="1" dirty="0" smtClean="0"/>
              <a:t>existence</a:t>
            </a:r>
            <a:r>
              <a:rPr lang="en-US" sz="2400" dirty="0" smtClean="0"/>
              <a:t>:</a:t>
            </a:r>
            <a:r>
              <a:rPr lang="en-US" sz="2400" i="1" dirty="0" smtClean="0"/>
              <a:t> multi-valued hysteresis </a:t>
            </a:r>
            <a:r>
              <a:rPr lang="en-US" sz="2400" dirty="0" smtClean="0"/>
              <a:t>(</a:t>
            </a:r>
            <a:r>
              <a:rPr lang="en-US" sz="2400" i="1" dirty="0" smtClean="0"/>
              <a:t>simplified bacteria</a:t>
            </a:r>
            <a:r>
              <a:rPr lang="en-US" sz="2400" dirty="0" smtClean="0"/>
              <a:t>)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de-DE" sz="2400" u="sng" dirty="0" smtClean="0"/>
              <a:t>T. </a:t>
            </a:r>
            <a:r>
              <a:rPr lang="de-DE" sz="2400" u="sng" dirty="0" err="1" smtClean="0"/>
              <a:t>Aiki</a:t>
            </a:r>
            <a:r>
              <a:rPr lang="de-DE" sz="2400" u="sng" dirty="0" smtClean="0"/>
              <a:t>, J. </a:t>
            </a:r>
            <a:r>
              <a:rPr lang="de-DE" sz="2400" u="sng" dirty="0" err="1" smtClean="0"/>
              <a:t>Kopfová</a:t>
            </a:r>
            <a:r>
              <a:rPr lang="de-DE" sz="2400" u="sng" dirty="0" smtClean="0"/>
              <a:t>, 2006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existence</a:t>
            </a:r>
            <a:r>
              <a:rPr lang="en-US" sz="2400" dirty="0" smtClean="0"/>
              <a:t>:</a:t>
            </a:r>
            <a:r>
              <a:rPr lang="en-US" sz="2400" i="1" dirty="0" smtClean="0"/>
              <a:t> multi-valued hysteresis </a:t>
            </a:r>
            <a:r>
              <a:rPr lang="en-US" sz="2400" dirty="0" smtClean="0"/>
              <a:t>(“</a:t>
            </a:r>
            <a:r>
              <a:rPr lang="en-US" sz="2400" i="1" dirty="0" smtClean="0"/>
              <a:t>full</a:t>
            </a:r>
            <a:r>
              <a:rPr lang="en-US" sz="2400" dirty="0" smtClean="0"/>
              <a:t>” </a:t>
            </a:r>
            <a:r>
              <a:rPr lang="en-US" sz="2400" i="1" dirty="0" smtClean="0"/>
              <a:t>bacteria</a:t>
            </a:r>
            <a:r>
              <a:rPr lang="en-US" sz="2400" dirty="0" smtClean="0"/>
              <a:t>)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u="sng" dirty="0" smtClean="0"/>
              <a:t>H. Alt, 1985 (but after A. </a:t>
            </a:r>
            <a:r>
              <a:rPr lang="en-US" sz="2400" u="sng" dirty="0" err="1" smtClean="0"/>
              <a:t>Visintin</a:t>
            </a:r>
            <a:r>
              <a:rPr lang="en-US" sz="2400" u="sng" dirty="0" smtClean="0"/>
              <a:t>)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existence</a:t>
            </a:r>
            <a:r>
              <a:rPr lang="en-US" sz="2400" dirty="0" smtClean="0"/>
              <a:t>:</a:t>
            </a:r>
            <a:r>
              <a:rPr lang="en-US" sz="2400" i="1" dirty="0" smtClean="0"/>
              <a:t> single-valued relay in </a:t>
            </a:r>
            <a:br>
              <a:rPr lang="en-US" sz="2400" i="1" dirty="0" smtClean="0"/>
            </a:br>
            <a:r>
              <a:rPr lang="en-US" sz="2400" i="1" dirty="0" smtClean="0"/>
              <a:t> 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i="1" u="sng" dirty="0" smtClean="0"/>
              <a:t>A. </a:t>
            </a:r>
            <a:r>
              <a:rPr lang="en-US" sz="2400" i="1" u="sng" dirty="0" err="1" smtClean="0"/>
              <a:t>Il’in</a:t>
            </a:r>
            <a:r>
              <a:rPr lang="en-US" sz="2400" i="1" u="sng" dirty="0" smtClean="0"/>
              <a:t>, 2011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existence</a:t>
            </a:r>
            <a:r>
              <a:rPr lang="en-US" sz="2400" dirty="0" smtClean="0"/>
              <a:t>:</a:t>
            </a:r>
            <a:r>
              <a:rPr lang="en-US" sz="2400" i="1" dirty="0" smtClean="0"/>
              <a:t> eq.                                 is not valid on the thresholds</a:t>
            </a:r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b="1" u="sng" dirty="0" smtClean="0"/>
              <a:t>Open questions</a:t>
            </a:r>
            <a:r>
              <a:rPr lang="en-US" sz="2400" dirty="0" smtClean="0"/>
              <a:t>: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 uniqueness, mechanisms of pattern formation</a:t>
            </a:r>
            <a:endParaRPr lang="de-DE" sz="2400" dirty="0" smtClean="0"/>
          </a:p>
        </p:txBody>
      </p:sp>
      <p:pic>
        <p:nvPicPr>
          <p:cNvPr id="1028" name="Picture 4" descr="C:\Users\Mr Pavel\Desktop\eq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0453" y="5565176"/>
            <a:ext cx="1895475" cy="268287"/>
          </a:xfrm>
          <a:prstGeom prst="rect">
            <a:avLst/>
          </a:prstGeom>
          <a:noFill/>
        </p:spPr>
      </p:pic>
      <p:pic>
        <p:nvPicPr>
          <p:cNvPr id="3075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9456" y="4797152"/>
            <a:ext cx="4286250" cy="26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Reaction-diffusion equations </a:t>
            </a:r>
            <a:endParaRPr lang="en-US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3592" y="3789040"/>
            <a:ext cx="7776864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 algn="ctr">
              <a:spcBef>
                <a:spcPts val="600"/>
              </a:spcBef>
              <a:buClrTx/>
              <a:buSzPct val="73000"/>
            </a:pPr>
            <a:r>
              <a:rPr lang="en-US" sz="2400" b="1" u="sng" dirty="0" smtClean="0"/>
              <a:t>Assumptions</a:t>
            </a: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sz="800" b="1" u="sng" dirty="0" smtClean="0"/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800" dirty="0" smtClean="0"/>
          </a:p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i="1" dirty="0" smtClean="0"/>
              <a:t>  </a:t>
            </a:r>
          </a:p>
        </p:txBody>
      </p:sp>
      <p:pic>
        <p:nvPicPr>
          <p:cNvPr id="3074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1772816"/>
            <a:ext cx="2657475" cy="106577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19944" y="2958043"/>
            <a:ext cx="7912496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u="sng" dirty="0" smtClean="0"/>
              <a:t>In general: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spatial dimensions, systems of equations, hysteresis depending on vector-valued functions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2344" y="1023119"/>
            <a:ext cx="791249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u="sng" dirty="0" smtClean="0"/>
              <a:t>For simplicity:</a:t>
            </a:r>
            <a:r>
              <a:rPr lang="en-US" sz="2400" dirty="0" smtClean="0"/>
              <a:t> 1 spatial dimension, scalar equation</a:t>
            </a:r>
          </a:p>
        </p:txBody>
      </p:sp>
      <p:pic>
        <p:nvPicPr>
          <p:cNvPr id="3" name="Picture 2" descr="C:\Users\Mr Pavel\Desktop\HGraph.BMP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27984" y="1412776"/>
            <a:ext cx="2955734" cy="1399850"/>
          </a:xfrm>
          <a:prstGeom prst="rect">
            <a:avLst/>
          </a:prstGeom>
          <a:noFill/>
        </p:spPr>
      </p:pic>
      <p:pic>
        <p:nvPicPr>
          <p:cNvPr id="1027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0486" y="4425080"/>
            <a:ext cx="5327650" cy="360363"/>
          </a:xfrm>
          <a:prstGeom prst="rect">
            <a:avLst/>
          </a:prstGeom>
          <a:noFill/>
        </p:spPr>
      </p:pic>
      <p:pic>
        <p:nvPicPr>
          <p:cNvPr id="1028" name="Picture 4" descr="C:\Users\Mr Pavel\Desktop\График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7512" y="5013176"/>
            <a:ext cx="2974975" cy="26828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35365" y="5415607"/>
            <a:ext cx="4320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5365" y="5991671"/>
            <a:ext cx="4320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pic>
        <p:nvPicPr>
          <p:cNvPr id="16" name="Picture 3" descr="C:\Users\Mr Pavel\Desktop\График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6117176"/>
            <a:ext cx="2763838" cy="268288"/>
          </a:xfrm>
          <a:prstGeom prst="rect">
            <a:avLst/>
          </a:prstGeom>
          <a:noFill/>
        </p:spPr>
      </p:pic>
      <p:pic>
        <p:nvPicPr>
          <p:cNvPr id="17" name="Picture 4" descr="C:\Users\Mr Pavel\Desktop\График1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5541112"/>
            <a:ext cx="5400675" cy="26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Main assumption for initial data</a:t>
            </a:r>
            <a:endParaRPr lang="en-US" sz="4000" dirty="0"/>
          </a:p>
        </p:txBody>
      </p:sp>
      <p:pic>
        <p:nvPicPr>
          <p:cNvPr id="11" name="Picture 8" descr="C:\Users\Sergey.stikhomirov-nb\Downloads\multi-switch-z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2514" y="28064980"/>
            <a:ext cx="3881914" cy="995822"/>
          </a:xfrm>
          <a:prstGeom prst="rect">
            <a:avLst/>
          </a:prstGeom>
          <a:noFill/>
        </p:spPr>
      </p:pic>
      <p:pic>
        <p:nvPicPr>
          <p:cNvPr id="3075" name="Picture 3" descr="C:\Users\Mr Pavel\Desktop\topology-no-zoom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00" y="1555200"/>
            <a:ext cx="4573959" cy="270000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7544" y="1023119"/>
            <a:ext cx="4320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pic>
        <p:nvPicPr>
          <p:cNvPr id="19" name="Picture 3" descr="D:\Sergey\Germany2011_2013\Talk_SFB_May20\CRD\hystColors.bmp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155200" y="1339200"/>
            <a:ext cx="3448105" cy="1800200"/>
          </a:xfrm>
          <a:prstGeom prst="rect">
            <a:avLst/>
          </a:prstGeom>
          <a:noFill/>
        </p:spPr>
      </p:pic>
      <p:pic>
        <p:nvPicPr>
          <p:cNvPr id="2050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5864" y="1153861"/>
            <a:ext cx="2170112" cy="26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Existence and uniqueness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5233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8" descr="C:\Users\Sergey.stikhomirov-nb\Downloads\multi-switch-z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02514" y="28064980"/>
            <a:ext cx="3881914" cy="995822"/>
          </a:xfrm>
          <a:prstGeom prst="rect">
            <a:avLst/>
          </a:prstGeom>
          <a:noFill/>
        </p:spPr>
      </p:pic>
      <p:pic>
        <p:nvPicPr>
          <p:cNvPr id="15" name="Picture 3" descr="D:\Sergey\Germany2011_2013\Talk_SFB_May20\CRD\hystColors.bmp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56343" y="1340768"/>
            <a:ext cx="3448105" cy="1800200"/>
          </a:xfrm>
          <a:prstGeom prst="rect">
            <a:avLst/>
          </a:prstGeom>
          <a:noFill/>
        </p:spPr>
      </p:pic>
      <p:pic>
        <p:nvPicPr>
          <p:cNvPr id="3075" name="Picture 3" descr="C:\Users\Mr Pavel\Desktop\topology-no-zoom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000" y="1556792"/>
            <a:ext cx="4573959" cy="2700000"/>
          </a:xfrm>
          <a:prstGeom prst="rect">
            <a:avLst/>
          </a:prstGeom>
          <a:noFill/>
        </p:spPr>
      </p:pic>
      <p:pic>
        <p:nvPicPr>
          <p:cNvPr id="3074" name="Picture 2" descr="C:\Users\Mr Pavel\Desktop\topology-zoom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000" y="1556792"/>
            <a:ext cx="4573958" cy="27000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14282" y="4365104"/>
            <a:ext cx="8572560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Theorem  (Gurevich, </a:t>
            </a:r>
            <a:r>
              <a:rPr lang="en-US" sz="2400" b="1" dirty="0" err="1" smtClean="0"/>
              <a:t>Shamin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Tikhomirov</a:t>
            </a:r>
            <a:r>
              <a:rPr lang="en-US" sz="2400" b="1" dirty="0" smtClean="0"/>
              <a:t> – 2011).</a:t>
            </a:r>
          </a:p>
          <a:p>
            <a:r>
              <a:rPr lang="en-US" sz="2400" dirty="0" smtClean="0"/>
              <a:t>Solution                    of                      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exists and is unique for some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can be continued as long as it remains spatially transverse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continuously depends on initial data. </a:t>
            </a:r>
          </a:p>
          <a:p>
            <a:pPr algn="ctr"/>
            <a:r>
              <a:rPr lang="en-US" sz="2400" i="1" u="sng" dirty="0" err="1" smtClean="0"/>
              <a:t>Nontransversalities</a:t>
            </a:r>
            <a:r>
              <a:rPr lang="en-US" sz="2400" i="1" u="sng" dirty="0" smtClean="0"/>
              <a:t> in time are still possible.</a:t>
            </a:r>
            <a:endParaRPr lang="en-US" sz="2400" dirty="0" smtClean="0"/>
          </a:p>
        </p:txBody>
      </p:sp>
      <p:pic>
        <p:nvPicPr>
          <p:cNvPr id="4098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809184"/>
            <a:ext cx="1011238" cy="34448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67544" y="1023119"/>
            <a:ext cx="4320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pic>
        <p:nvPicPr>
          <p:cNvPr id="18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5864" y="1153861"/>
            <a:ext cx="2170112" cy="268288"/>
          </a:xfrm>
          <a:prstGeom prst="rect">
            <a:avLst/>
          </a:prstGeom>
          <a:noFill/>
        </p:spPr>
      </p:pic>
      <p:pic>
        <p:nvPicPr>
          <p:cNvPr id="21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2577" y="4845096"/>
            <a:ext cx="2557463" cy="26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C:\Users\Mr Pavel\Desktop\1.bmp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33242" y="1602160"/>
            <a:ext cx="3322234" cy="24749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Free boundary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4038600" cy="523321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8" descr="C:\Users\Sergey.stikhomirov-nb\Downloads\multi-switch-zo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02514" y="28064980"/>
            <a:ext cx="3881914" cy="995822"/>
          </a:xfrm>
          <a:prstGeom prst="rect">
            <a:avLst/>
          </a:prstGeom>
          <a:noFill/>
        </p:spPr>
      </p:pic>
      <p:pic>
        <p:nvPicPr>
          <p:cNvPr id="6146" name="Picture 2" descr="C:\Users\Mr Pavel\Desktop\topology01-1.BMP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033401" y="1601976"/>
            <a:ext cx="3322235" cy="2474913"/>
          </a:xfrm>
          <a:prstGeom prst="rect">
            <a:avLst/>
          </a:prstGeom>
          <a:noFill/>
        </p:spPr>
      </p:pic>
      <p:pic>
        <p:nvPicPr>
          <p:cNvPr id="1046" name="Picture 22" descr="C:\Users\Mr Pavel\Desktop\2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00" y="1601976"/>
            <a:ext cx="3322638" cy="2474912"/>
          </a:xfrm>
          <a:prstGeom prst="rect">
            <a:avLst/>
          </a:prstGeom>
          <a:noFill/>
        </p:spPr>
      </p:pic>
      <p:pic>
        <p:nvPicPr>
          <p:cNvPr id="6147" name="Picture 3" descr="C:\Users\Mr Pavel\Desktop\topology02-1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33200" y="1601976"/>
            <a:ext cx="3322638" cy="2474913"/>
          </a:xfrm>
          <a:prstGeom prst="rect">
            <a:avLst/>
          </a:prstGeom>
          <a:noFill/>
        </p:spPr>
      </p:pic>
      <p:pic>
        <p:nvPicPr>
          <p:cNvPr id="1047" name="Picture 23" descr="C:\Users\Mr Pavel\Desktop\3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33200" y="1601976"/>
            <a:ext cx="3322638" cy="2474912"/>
          </a:xfrm>
          <a:prstGeom prst="rect">
            <a:avLst/>
          </a:prstGeom>
          <a:noFill/>
        </p:spPr>
      </p:pic>
      <p:pic>
        <p:nvPicPr>
          <p:cNvPr id="13" name="Picture 3" descr="D:\Sergey\Germany2011_2013\Talk_SFB_May20\CRD\hystColors.bmp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5156343" y="1340768"/>
            <a:ext cx="3448105" cy="1800200"/>
          </a:xfrm>
          <a:prstGeom prst="rect">
            <a:avLst/>
          </a:prstGeom>
          <a:noFill/>
        </p:spPr>
      </p:pic>
      <p:pic>
        <p:nvPicPr>
          <p:cNvPr id="6148" name="Picture 4" descr="C:\Users\Mr Pavel\Desktop\topology02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33200" y="1601976"/>
            <a:ext cx="3322638" cy="2474913"/>
          </a:xfrm>
          <a:prstGeom prst="rect">
            <a:avLst/>
          </a:prstGeom>
          <a:noFill/>
        </p:spPr>
      </p:pic>
      <p:pic>
        <p:nvPicPr>
          <p:cNvPr id="1048" name="Picture 24" descr="C:\Users\Mr Pavel\Desktop\4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33200" y="1601976"/>
            <a:ext cx="3322638" cy="247491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14282" y="4365104"/>
            <a:ext cx="8572560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Theorem  (Gurevich, </a:t>
            </a:r>
            <a:r>
              <a:rPr lang="en-US" sz="2400" b="1" dirty="0" err="1" smtClean="0"/>
              <a:t>Shamin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Tikhomirov</a:t>
            </a:r>
            <a:r>
              <a:rPr lang="en-US" sz="2400" b="1" dirty="0" smtClean="0"/>
              <a:t> – 2011).</a:t>
            </a:r>
          </a:p>
          <a:p>
            <a:r>
              <a:rPr lang="en-US" sz="2400" dirty="0" smtClean="0"/>
              <a:t>Solution                          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exists and is unique for some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can be continued as long as it remains spatially transverse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continuously depends on initial data. </a:t>
            </a:r>
          </a:p>
          <a:p>
            <a:pPr algn="ctr"/>
            <a:r>
              <a:rPr lang="en-US" sz="2400" i="1" u="sng" dirty="0" err="1" smtClean="0"/>
              <a:t>Nontransversalities</a:t>
            </a:r>
            <a:r>
              <a:rPr lang="en-US" sz="2400" i="1" u="sng" dirty="0" smtClean="0"/>
              <a:t> in time are still possible.</a:t>
            </a:r>
          </a:p>
          <a:p>
            <a:pPr lvl="1">
              <a:buFont typeface="Arial" pitchFamily="34" charset="0"/>
              <a:buChar char="•"/>
            </a:pPr>
            <a:endParaRPr lang="en-US" sz="2600" dirty="0" smtClean="0"/>
          </a:p>
          <a:p>
            <a:endParaRPr lang="en-US" sz="2600" dirty="0" smtClean="0"/>
          </a:p>
          <a:p>
            <a:endParaRPr lang="en-US" dirty="0"/>
          </a:p>
        </p:txBody>
      </p:sp>
      <p:pic>
        <p:nvPicPr>
          <p:cNvPr id="16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75656" y="4809184"/>
            <a:ext cx="1011238" cy="34448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14282" y="4365104"/>
            <a:ext cx="8572560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/>
              <a:t>Theorem  (Gurevich, </a:t>
            </a:r>
            <a:r>
              <a:rPr lang="en-US" sz="2400" b="1" dirty="0" err="1" smtClean="0"/>
              <a:t>Shamin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Tikhomirov</a:t>
            </a:r>
            <a:r>
              <a:rPr lang="en-US" sz="2400" b="1" dirty="0" smtClean="0"/>
              <a:t> – 2011).</a:t>
            </a:r>
          </a:p>
          <a:p>
            <a:r>
              <a:rPr lang="en-US" sz="2400" dirty="0" smtClean="0"/>
              <a:t>Solution                    of                      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exists and is unique for some </a:t>
            </a:r>
            <a:r>
              <a:rPr lang="en-US" sz="2400" i="1" dirty="0" smtClean="0"/>
              <a:t>T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can be continued as long as it remains spatially transverse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continuously depends on initial data. </a:t>
            </a:r>
          </a:p>
          <a:p>
            <a:pPr algn="ctr"/>
            <a:r>
              <a:rPr lang="en-US" sz="2400" i="1" u="sng" dirty="0" err="1" smtClean="0"/>
              <a:t>Nontransversalities</a:t>
            </a:r>
            <a:r>
              <a:rPr lang="en-US" sz="2400" i="1" u="sng" dirty="0" smtClean="0"/>
              <a:t> in time are still possible.</a:t>
            </a:r>
          </a:p>
          <a:p>
            <a:pPr lvl="1">
              <a:buFont typeface="Arial" pitchFamily="34" charset="0"/>
              <a:buChar char="•"/>
            </a:pPr>
            <a:endParaRPr lang="en-US" sz="2600" dirty="0" smtClean="0"/>
          </a:p>
          <a:p>
            <a:endParaRPr lang="en-US" sz="2600" dirty="0" smtClean="0"/>
          </a:p>
          <a:p>
            <a:endParaRPr lang="en-US" dirty="0"/>
          </a:p>
        </p:txBody>
      </p:sp>
      <p:pic>
        <p:nvPicPr>
          <p:cNvPr id="21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75656" y="4809184"/>
            <a:ext cx="1011238" cy="344488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67544" y="1023119"/>
            <a:ext cx="432048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1" indent="-274320">
              <a:spcBef>
                <a:spcPts val="600"/>
              </a:spcBef>
              <a:buClrTx/>
              <a:buSzPct val="73000"/>
              <a:buFont typeface="Arial" pitchFamily="34" charset="0"/>
              <a:buChar char="•"/>
            </a:pPr>
            <a:r>
              <a:rPr lang="en-US" sz="2400" dirty="0" smtClean="0"/>
              <a:t> </a:t>
            </a:r>
          </a:p>
        </p:txBody>
      </p:sp>
      <p:pic>
        <p:nvPicPr>
          <p:cNvPr id="27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5864" y="1153861"/>
            <a:ext cx="2170112" cy="268288"/>
          </a:xfrm>
          <a:prstGeom prst="rect">
            <a:avLst/>
          </a:prstGeom>
          <a:noFill/>
        </p:spPr>
      </p:pic>
      <p:pic>
        <p:nvPicPr>
          <p:cNvPr id="5122" name="Picture 2" descr="C:\Users\Mr Pavel\Desktop\График1.BM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02577" y="4845096"/>
            <a:ext cx="2557463" cy="26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C:\Users\Mr Pavel\Desktop\topology0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4"/>
            <a:ext cx="2880320" cy="1700248"/>
          </a:xfrm>
          <a:prstGeom prst="rect">
            <a:avLst/>
          </a:prstGeom>
          <a:noFill/>
        </p:spPr>
      </p:pic>
      <p:pic>
        <p:nvPicPr>
          <p:cNvPr id="6" name="Picture 2" descr="D:\Sergey\Germany2011_2013\Talk_SFB_May20\CRD\regular-pattern_edited..bmp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014680" y="3482833"/>
            <a:ext cx="2448272" cy="2394439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Hysteresis pattern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052451" y="1484784"/>
            <a:ext cx="3663565" cy="720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Profile of solution evolves: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52451" y="3789040"/>
            <a:ext cx="3600400" cy="16561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Hysteresis pattern </a:t>
            </a:r>
            <a:br>
              <a:rPr lang="en-US" sz="2400" dirty="0" smtClean="0"/>
            </a:br>
            <a:r>
              <a:rPr lang="en-US" sz="2400" dirty="0" smtClean="0"/>
              <a:t>  due to free boundaries: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Экран (4:3)</PresentationFormat>
  <Paragraphs>116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Reaction-diffusion equations with spatially distributed hysteresis</vt:lpstr>
      <vt:lpstr>Example: metabolic processes </vt:lpstr>
      <vt:lpstr>Reaction-diffusion equations</vt:lpstr>
      <vt:lpstr>Historical remarks</vt:lpstr>
      <vt:lpstr>Reaction-diffusion equations </vt:lpstr>
      <vt:lpstr>Main assumption for initial data</vt:lpstr>
      <vt:lpstr>Existence and uniqueness</vt:lpstr>
      <vt:lpstr>Free boundary</vt:lpstr>
      <vt:lpstr>Hysteresis pattern</vt:lpstr>
      <vt:lpstr>Existence: sketch of proof</vt:lpstr>
      <vt:lpstr>Uniqueness: sketch of proof (1D)</vt:lpstr>
      <vt:lpstr>Слайд 12</vt:lpstr>
      <vt:lpstr>Nontransversality: no rattling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Hysteresis in natural and artificially created systems</dc:title>
  <dc:creator>Sergey</dc:creator>
  <cp:lastModifiedBy>Mr Pavel</cp:lastModifiedBy>
  <cp:revision>534</cp:revision>
  <dcterms:created xsi:type="dcterms:W3CDTF">2011-05-08T14:38:20Z</dcterms:created>
  <dcterms:modified xsi:type="dcterms:W3CDTF">2011-12-12T08:51:59Z</dcterms:modified>
</cp:coreProperties>
</file>