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86BAB-B1B2-4534-93CB-24BA917BE8FE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ED60-1D9D-4055-8119-32766F20DBF4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BED60-1D9D-4055-8119-32766F20DBF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BED60-1D9D-4055-8119-32766F20DBF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BED60-1D9D-4055-8119-32766F20DBF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BED60-1D9D-4055-8119-32766F20DBF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C402-5AE1-4AE7-893F-50B5F699FDE0}" type="datetimeFigureOut">
              <a:rPr lang="de-DE" smtClean="0"/>
              <a:pPr/>
              <a:t>16.12.2011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4239-E8C3-472F-BC81-51FF55ADBF7C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72728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International Workshop </a:t>
            </a:r>
            <a:br>
              <a:rPr lang="en-US" sz="2800" b="1" dirty="0"/>
            </a:br>
            <a:r>
              <a:rPr lang="en-US" sz="2800" b="1" dirty="0"/>
              <a:t>on Hysteresis and Slow-Fast </a:t>
            </a:r>
            <a:r>
              <a:rPr lang="en-US" sz="2800" b="1" dirty="0" smtClean="0"/>
              <a:t>Systems,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000" b="1" dirty="0"/>
              <a:t>December 12-14, 2011, </a:t>
            </a:r>
            <a:r>
              <a:rPr lang="en-US" sz="2000" b="1" dirty="0" err="1" smtClean="0"/>
              <a:t>Lutherstadt</a:t>
            </a:r>
            <a:r>
              <a:rPr lang="en-US" sz="2000" b="1" dirty="0" smtClean="0"/>
              <a:t> </a:t>
            </a:r>
            <a:r>
              <a:rPr lang="en-US" sz="2000" b="1" dirty="0"/>
              <a:t>Wittenberg, Germany</a:t>
            </a:r>
          </a:p>
        </p:txBody>
      </p:sp>
      <p:pic>
        <p:nvPicPr>
          <p:cNvPr id="1026" name="Picture 2" descr="C:\aaPavel\IntConf Hysteresis2011\Logo\Kostuchenko\2\confo-new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511390"/>
            <a:ext cx="2952328" cy="981506"/>
          </a:xfrm>
          <a:prstGeom prst="rect">
            <a:avLst/>
          </a:prstGeom>
          <a:noFill/>
        </p:spPr>
      </p:pic>
      <p:pic>
        <p:nvPicPr>
          <p:cNvPr id="1027" name="Picture 3" descr="C:\aaPavel\IntConf Hysteresis2011\Logo\SFB\sfb910-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365104"/>
            <a:ext cx="1440160" cy="1971446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835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83568" y="306896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Sonderforschungsbereich</a:t>
            </a:r>
            <a:r>
              <a:rPr lang="en-US" sz="2400" b="1" dirty="0" smtClean="0"/>
              <a:t> / Collaborative </a:t>
            </a:r>
            <a:r>
              <a:rPr lang="en-US" sz="2400" b="1" dirty="0"/>
              <a:t>Research Center 910: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Control </a:t>
            </a:r>
            <a:r>
              <a:rPr lang="en-US" sz="2400" b="1" dirty="0"/>
              <a:t>of self-organizing nonlinear systems: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Theoretical </a:t>
            </a:r>
            <a:r>
              <a:rPr lang="en-US" sz="2400" b="1" dirty="0"/>
              <a:t>methods and concepts of application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4327821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Institutions: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Fritz-Haber-Institut </a:t>
            </a:r>
            <a:r>
              <a:rPr lang="de-DE" dirty="0"/>
              <a:t>der Max-Planck-Gesellschaft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Freie </a:t>
            </a:r>
            <a:r>
              <a:rPr lang="de-DE" dirty="0"/>
              <a:t>Universität </a:t>
            </a:r>
            <a:r>
              <a:rPr lang="de-DE" dirty="0" smtClean="0"/>
              <a:t>Berlin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Humboldt </a:t>
            </a:r>
            <a:r>
              <a:rPr lang="de-DE" dirty="0"/>
              <a:t>Universität zu </a:t>
            </a:r>
            <a:r>
              <a:rPr lang="de-DE" dirty="0" smtClean="0"/>
              <a:t>Berlin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Physikalisch-Technische </a:t>
            </a:r>
            <a:r>
              <a:rPr lang="de-DE" dirty="0"/>
              <a:t>Bundesanstalt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Technische </a:t>
            </a:r>
            <a:r>
              <a:rPr lang="de-DE" dirty="0"/>
              <a:t>Universität </a:t>
            </a:r>
            <a:r>
              <a:rPr lang="de-DE" dirty="0" smtClean="0"/>
              <a:t>Berlin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Weierstraß</a:t>
            </a:r>
            <a:r>
              <a:rPr lang="de-DE" dirty="0" smtClean="0"/>
              <a:t>-Institut </a:t>
            </a:r>
            <a:r>
              <a:rPr lang="de-DE" dirty="0"/>
              <a:t>für Angewandte Analysis und Stochastik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72728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International Workshop </a:t>
            </a:r>
            <a:br>
              <a:rPr lang="en-US" sz="2800" b="1" dirty="0"/>
            </a:br>
            <a:r>
              <a:rPr lang="en-US" sz="2800" b="1" dirty="0"/>
              <a:t>on Hysteresis and Slow-Fast </a:t>
            </a:r>
            <a:r>
              <a:rPr lang="en-US" sz="2800" b="1" dirty="0" smtClean="0"/>
              <a:t>Systems,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000" b="1" dirty="0"/>
              <a:t>December 12-14, 2011, </a:t>
            </a:r>
            <a:r>
              <a:rPr lang="en-US" sz="2000" b="1" dirty="0" err="1" smtClean="0"/>
              <a:t>Lutherstadt</a:t>
            </a:r>
            <a:r>
              <a:rPr lang="en-US" sz="2000" b="1" dirty="0" smtClean="0"/>
              <a:t> </a:t>
            </a:r>
            <a:r>
              <a:rPr lang="en-US" sz="2000" b="1" dirty="0"/>
              <a:t>Wittenberg, Germany</a:t>
            </a:r>
          </a:p>
        </p:txBody>
      </p:sp>
      <p:pic>
        <p:nvPicPr>
          <p:cNvPr id="1026" name="Picture 2" descr="C:\aaPavel\IntConf Hysteresis2011\Logo\Kostuchenko\2\confo-new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511390"/>
            <a:ext cx="2952328" cy="981506"/>
          </a:xfrm>
          <a:prstGeom prst="rect">
            <a:avLst/>
          </a:prstGeom>
          <a:noFill/>
        </p:spPr>
      </p:pic>
      <p:pic>
        <p:nvPicPr>
          <p:cNvPr id="1027" name="Picture 3" descr="C:\aaPavel\IntConf Hysteresis2011\Logo\SFB\sfb910-log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365104"/>
            <a:ext cx="1440160" cy="1971446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835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83568" y="306896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Sonderforschungsbereich</a:t>
            </a:r>
            <a:r>
              <a:rPr lang="en-US" sz="2400" b="1" dirty="0" smtClean="0"/>
              <a:t> / Collaborative </a:t>
            </a:r>
            <a:r>
              <a:rPr lang="en-US" sz="2400" b="1" dirty="0"/>
              <a:t>Research Center 910: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Control </a:t>
            </a:r>
            <a:r>
              <a:rPr lang="en-US" sz="2400" b="1" dirty="0"/>
              <a:t>of self-organizing nonlinear systems: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Theoretical </a:t>
            </a:r>
            <a:r>
              <a:rPr lang="en-US" sz="2400" b="1" dirty="0"/>
              <a:t>methods and concepts of application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4365104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Self-organization: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spontaneous </a:t>
            </a:r>
            <a:r>
              <a:rPr lang="en-US" dirty="0"/>
              <a:t>emergence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of </a:t>
            </a:r>
            <a:r>
              <a:rPr lang="en-US" dirty="0"/>
              <a:t>temporal, spatial, or </a:t>
            </a:r>
            <a:r>
              <a:rPr lang="en-US" dirty="0" err="1"/>
              <a:t>spatio</a:t>
            </a:r>
            <a:r>
              <a:rPr lang="en-US" dirty="0"/>
              <a:t>-temporal structures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Control and design: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nonlinear </a:t>
            </a:r>
            <a:r>
              <a:rPr lang="en-US" dirty="0"/>
              <a:t>dynamics control </a:t>
            </a:r>
            <a:r>
              <a:rPr lang="en-US" dirty="0" smtClean="0"/>
              <a:t>community (chaos control)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classical </a:t>
            </a:r>
            <a:r>
              <a:rPr lang="en-US" dirty="0"/>
              <a:t>mathematical control and optimization </a:t>
            </a:r>
            <a:r>
              <a:rPr lang="en-US" dirty="0" smtClean="0"/>
              <a:t>community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de-DE" dirty="0" err="1"/>
              <a:t>quantum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community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72728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International Workshop </a:t>
            </a:r>
            <a:br>
              <a:rPr lang="en-US" sz="2800" b="1" dirty="0"/>
            </a:br>
            <a:r>
              <a:rPr lang="en-US" sz="2800" b="1" dirty="0"/>
              <a:t>on Hysteresis and Slow-Fast </a:t>
            </a:r>
            <a:r>
              <a:rPr lang="en-US" sz="2800" b="1" dirty="0" smtClean="0"/>
              <a:t>Systems,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000" b="1" dirty="0"/>
              <a:t>December 12-14, 2011, </a:t>
            </a:r>
            <a:r>
              <a:rPr lang="en-US" sz="2000" b="1" dirty="0" err="1" smtClean="0"/>
              <a:t>Lutherstadt</a:t>
            </a:r>
            <a:r>
              <a:rPr lang="en-US" sz="2000" b="1" dirty="0" smtClean="0"/>
              <a:t> </a:t>
            </a:r>
            <a:r>
              <a:rPr lang="en-US" sz="2000" b="1" dirty="0"/>
              <a:t>Wittenberg, Germany</a:t>
            </a:r>
          </a:p>
        </p:txBody>
      </p:sp>
      <p:pic>
        <p:nvPicPr>
          <p:cNvPr id="1026" name="Picture 2" descr="C:\aaPavel\IntConf Hysteresis2011\Logo\Kostuchenko\2\confo-new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511390"/>
            <a:ext cx="2952328" cy="981506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835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83568" y="3240000"/>
            <a:ext cx="7920000" cy="30411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en-US" sz="2400" b="1" dirty="0" smtClean="0"/>
              <a:t>Topics of the workshop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ODEs and reaction-diffusion </a:t>
            </a:r>
            <a:r>
              <a:rPr lang="en-US" sz="2200" dirty="0"/>
              <a:t>equations with </a:t>
            </a:r>
            <a:r>
              <a:rPr lang="en-US" sz="2200" dirty="0" smtClean="0"/>
              <a:t>hysteresis</a:t>
            </a:r>
            <a:br>
              <a:rPr lang="en-US" sz="2200" dirty="0" smtClean="0"/>
            </a:b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Systems </a:t>
            </a:r>
            <a:r>
              <a:rPr lang="en-US" sz="2200" dirty="0"/>
              <a:t>with different temporal and spatial </a:t>
            </a:r>
            <a:r>
              <a:rPr lang="en-US" sz="2200" dirty="0" smtClean="0"/>
              <a:t>scales</a:t>
            </a:r>
            <a:br>
              <a:rPr lang="en-US" sz="2200" dirty="0" smtClean="0"/>
            </a:b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Applications to </a:t>
            </a:r>
            <a:r>
              <a:rPr lang="en-US" sz="2200" dirty="0"/>
              <a:t>systems with </a:t>
            </a:r>
            <a:r>
              <a:rPr lang="en-US" sz="2200" dirty="0" smtClean="0"/>
              <a:t>self-organization: </a:t>
            </a:r>
            <a:br>
              <a:rPr lang="en-US" sz="2200" dirty="0" smtClean="0"/>
            </a:br>
            <a:r>
              <a:rPr lang="en-US" sz="2200" dirty="0" smtClean="0"/>
              <a:t>   in physics, biology</a:t>
            </a:r>
            <a:r>
              <a:rPr lang="en-US" sz="2200" dirty="0"/>
              <a:t>, </a:t>
            </a:r>
            <a:r>
              <a:rPr lang="en-US" sz="2200" dirty="0" smtClean="0"/>
              <a:t>biophysics, and neurophysiology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72728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International Workshop </a:t>
            </a:r>
            <a:br>
              <a:rPr lang="en-US" sz="2800" b="1" dirty="0"/>
            </a:br>
            <a:r>
              <a:rPr lang="en-US" sz="2800" b="1" dirty="0"/>
              <a:t>on Hysteresis and Slow-Fast </a:t>
            </a:r>
            <a:r>
              <a:rPr lang="en-US" sz="2800" b="1" dirty="0" smtClean="0"/>
              <a:t>Systems,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000" b="1" dirty="0"/>
              <a:t>December 12-14, 2011, </a:t>
            </a:r>
            <a:r>
              <a:rPr lang="en-US" sz="2000" b="1" dirty="0" err="1" smtClean="0"/>
              <a:t>Lutherstadt</a:t>
            </a:r>
            <a:r>
              <a:rPr lang="en-US" sz="2000" b="1" dirty="0" smtClean="0"/>
              <a:t> </a:t>
            </a:r>
            <a:r>
              <a:rPr lang="en-US" sz="2000" b="1" dirty="0"/>
              <a:t>Wittenberg, Germany</a:t>
            </a:r>
          </a:p>
        </p:txBody>
      </p:sp>
      <p:pic>
        <p:nvPicPr>
          <p:cNvPr id="1026" name="Picture 2" descr="C:\aaPavel\IntConf Hysteresis2011\Logo\Kostuchenko\2\confo-new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511390"/>
            <a:ext cx="2952328" cy="981506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83568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83568" y="3240000"/>
            <a:ext cx="7920880" cy="33797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en-US" sz="2400" b="1" dirty="0" smtClean="0"/>
              <a:t>Practical information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Regular meals on the first floor</a:t>
            </a: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Please, copy your presentations to the laptop in advance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Tuesday afternoon: excursion and banquet</a:t>
            </a: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Wednesday: early check out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Organizing committee: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733257"/>
            <a:ext cx="7786742" cy="1015663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Pavel</a:t>
            </a:r>
            <a:r>
              <a:rPr lang="en-US" sz="2000" dirty="0" smtClean="0"/>
              <a:t> </a:t>
            </a:r>
            <a:r>
              <a:rPr lang="en-US" sz="2000" dirty="0" err="1" smtClean="0"/>
              <a:t>Gurevich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Yulia</a:t>
            </a:r>
            <a:r>
              <a:rPr lang="en-US" sz="2000" dirty="0" smtClean="0"/>
              <a:t> </a:t>
            </a:r>
            <a:r>
              <a:rPr lang="en-US" sz="2000" dirty="0" err="1" smtClean="0"/>
              <a:t>Jagodzinski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Anna </a:t>
            </a:r>
            <a:r>
              <a:rPr lang="en-US" sz="2000" dirty="0" err="1" smtClean="0"/>
              <a:t>Kuznetsova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Eyal</a:t>
            </a:r>
            <a:r>
              <a:rPr lang="en-US" sz="2000" dirty="0" smtClean="0"/>
              <a:t> </a:t>
            </a:r>
            <a:r>
              <a:rPr lang="en-US" sz="2000" dirty="0" smtClean="0"/>
              <a:t>Ron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Sergey </a:t>
            </a:r>
            <a:r>
              <a:rPr lang="en-US" sz="2000" dirty="0" err="1" smtClean="0"/>
              <a:t>Tikhomirov</a:t>
            </a: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125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Тема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Mr Pavel</dc:creator>
  <cp:lastModifiedBy>stikhomirov</cp:lastModifiedBy>
  <cp:revision>23</cp:revision>
  <dcterms:created xsi:type="dcterms:W3CDTF">2011-12-09T15:46:39Z</dcterms:created>
  <dcterms:modified xsi:type="dcterms:W3CDTF">2011-12-16T17:50:03Z</dcterms:modified>
</cp:coreProperties>
</file>